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8229600" cy="6858000"/>
  <p:notesSz cx="6858000" cy="9144000"/>
  <p:defaultTextStyle>
    <a:defPPr>
      <a:defRPr lang="en-US"/>
    </a:defPPr>
    <a:lvl1pPr algn="l" defTabSz="430213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0213" indent="26988" algn="l" defTabSz="430213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862013" indent="52388" algn="l" defTabSz="430213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292225" indent="79375" algn="l" defTabSz="430213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724025" indent="104775" algn="l" defTabSz="430213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968"/>
    <a:srgbClr val="75DB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91" autoAdjust="0"/>
    <p:restoredTop sz="94685" autoAdjust="0"/>
  </p:normalViewPr>
  <p:slideViewPr>
    <p:cSldViewPr snapToGrid="0" snapToObjects="1">
      <p:cViewPr varScale="1">
        <p:scale>
          <a:sx n="84" d="100"/>
          <a:sy n="84" d="100"/>
        </p:scale>
        <p:origin x="-2840" y="-104"/>
      </p:cViewPr>
      <p:guideLst>
        <p:guide orient="horz" pos="2160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7" Type="http://schemas.openxmlformats.org/officeDocument/2006/relationships/slide" Target="slides/slide6.xml"/><Relationship Id="rId16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10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31053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A68A0BE-F874-4AE1-9D80-66EA63341E37}" type="datetime1">
              <a:rPr lang="en-US"/>
              <a:pPr>
                <a:defRPr/>
              </a:pPr>
              <a:t>07/06/15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10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1053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6099CEC6-DB5F-4025-A35E-590AF174D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82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10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31053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4618775-2DB3-437B-8554-DFDA893493ED}" type="datetime1">
              <a:rPr lang="nl-BE"/>
              <a:pPr>
                <a:defRPr/>
              </a:pPr>
              <a:t>07/06/15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85800"/>
            <a:ext cx="4114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BE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10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1053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4498869-86B3-48D5-9F2F-296BE248E48F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107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302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862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2922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7240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155263" algn="l" defTabSz="8621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586316" algn="l" defTabSz="8621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017368" algn="l" defTabSz="8621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448421" algn="l" defTabSz="8621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BE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430213"/>
            <a:fld id="{5C12654E-F605-40EA-85FD-6DE1ACCDF837}" type="slidenum">
              <a:rPr lang="nl-BE" smtClean="0">
                <a:latin typeface="Calibri" pitchFamily="34" charset="0"/>
                <a:ea typeface="ＭＳ Ｐゴシック" pitchFamily="34" charset="-128"/>
              </a:rPr>
              <a:pPr defTabSz="430213"/>
              <a:t>1</a:t>
            </a:fld>
            <a:endParaRPr lang="nl-BE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6D93D0"/>
              </a:clrFrom>
              <a:clrTo>
                <a:srgbClr val="6D93D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229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45771" y="6117778"/>
            <a:ext cx="6683829" cy="603697"/>
          </a:xfrm>
          <a:prstGeom prst="rect">
            <a:avLst/>
          </a:prstGeo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endParaRPr lang="en-CA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7013" y="149225"/>
            <a:ext cx="74072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09" tIns="43105" rIns="86209" bIns="43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pic>
        <p:nvPicPr>
          <p:cNvPr id="1027" name="Picture 6" descr="IBACRGB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79425" y="6118225"/>
            <a:ext cx="5492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6117778"/>
            <a:ext cx="8229600" cy="1586"/>
          </a:xfrm>
          <a:prstGeom prst="line">
            <a:avLst/>
          </a:prstGeom>
          <a:ln>
            <a:gradFill flip="none" rotWithShape="1">
              <a:gsLst>
                <a:gs pos="0">
                  <a:srgbClr val="215968"/>
                </a:gs>
                <a:gs pos="100000">
                  <a:srgbClr val="FFFFFF"/>
                </a:gs>
              </a:gsLst>
              <a:lin ang="108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 Diagonal Corner Rectangle 9"/>
          <p:cNvSpPr>
            <a:spLocks/>
          </p:cNvSpPr>
          <p:nvPr userDrawn="1"/>
        </p:nvSpPr>
        <p:spPr bwMode="auto">
          <a:xfrm>
            <a:off x="0" y="1077913"/>
            <a:ext cx="8229600" cy="358775"/>
          </a:xfrm>
          <a:custGeom>
            <a:avLst/>
            <a:gdLst>
              <a:gd name="T0" fmla="*/ 9144000 w 9144000"/>
              <a:gd name="T1" fmla="*/ 179388 h 358215"/>
              <a:gd name="T2" fmla="*/ 4572000 w 9144000"/>
              <a:gd name="T3" fmla="*/ 358775 h 358215"/>
              <a:gd name="T4" fmla="*/ 0 w 9144000"/>
              <a:gd name="T5" fmla="*/ 179388 h 358215"/>
              <a:gd name="T6" fmla="*/ 4572000 w 9144000"/>
              <a:gd name="T7" fmla="*/ 0 h 35821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2459 w 9144000"/>
              <a:gd name="T13" fmla="*/ 52459 h 358215"/>
              <a:gd name="T14" fmla="*/ 9091536 w 9144000"/>
              <a:gd name="T15" fmla="*/ 305756 h 3582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358215">
                <a:moveTo>
                  <a:pt x="179108" y="0"/>
                </a:moveTo>
                <a:lnTo>
                  <a:pt x="9144000" y="0"/>
                </a:lnTo>
                <a:lnTo>
                  <a:pt x="9144000" y="179108"/>
                </a:lnTo>
                <a:cubicBezTo>
                  <a:pt x="9144000" y="278026"/>
                  <a:pt x="9063810" y="358215"/>
                  <a:pt x="8964892" y="358215"/>
                </a:cubicBezTo>
                <a:lnTo>
                  <a:pt x="0" y="358215"/>
                </a:lnTo>
                <a:lnTo>
                  <a:pt x="0" y="179108"/>
                </a:lnTo>
                <a:lnTo>
                  <a:pt x="-1" y="179107"/>
                </a:lnTo>
                <a:cubicBezTo>
                  <a:pt x="-1" y="80189"/>
                  <a:pt x="80189" y="-1"/>
                  <a:pt x="179108" y="-1"/>
                </a:cubicBezTo>
                <a:close/>
              </a:path>
            </a:pathLst>
          </a:custGeom>
          <a:gradFill rotWithShape="1">
            <a:gsLst>
              <a:gs pos="0">
                <a:srgbClr val="215968">
                  <a:alpha val="64998"/>
                </a:srgbClr>
              </a:gs>
              <a:gs pos="100000">
                <a:srgbClr val="FFFFFF"/>
              </a:gs>
            </a:gsLst>
            <a:lin ang="5400000"/>
          </a:gradFill>
          <a:ln w="9525" cap="flat" cmpd="sng">
            <a:noFill/>
            <a:prstDash val="solid"/>
            <a:round/>
            <a:headEnd/>
            <a:tailEnd/>
          </a:ln>
          <a:effectLst>
            <a:outerShdw blurRad="63500" dist="63500" dir="5400000" sx="50000" sy="50000" algn="tl" rotWithShape="0">
              <a:srgbClr val="000000">
                <a:alpha val="14998"/>
              </a:srgbClr>
            </a:outerShdw>
          </a:effectLst>
        </p:spPr>
        <p:txBody>
          <a:bodyPr lIns="86209" tIns="43105" rIns="86209" bIns="43105" anchor="ctr"/>
          <a:lstStyle/>
          <a:p>
            <a:pPr defTabSz="431053">
              <a:defRPr/>
            </a:pPr>
            <a:endParaRPr lang="en-US" sz="1700" dirty="0"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2009775" y="6294438"/>
            <a:ext cx="6034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215968"/>
                </a:solidFill>
              </a:rPr>
              <a:t>                         </a:t>
            </a:r>
            <a:r>
              <a:rPr lang="en-US" sz="1400" b="1" dirty="0" smtClean="0">
                <a:solidFill>
                  <a:srgbClr val="215968"/>
                </a:solidFill>
              </a:rPr>
              <a:t>APAC</a:t>
            </a:r>
            <a:r>
              <a:rPr lang="en-US" sz="1400" b="1" baseline="0" dirty="0" smtClean="0">
                <a:solidFill>
                  <a:srgbClr val="215968"/>
                </a:solidFill>
              </a:rPr>
              <a:t> PBN Seminar, Bangkok, 8-10 June 2015</a:t>
            </a:r>
            <a:endParaRPr lang="en-CA" sz="1400" dirty="0">
              <a:solidFill>
                <a:srgbClr val="215968"/>
              </a:solidFill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6D93D0"/>
              </a:clrFrom>
              <a:clrTo>
                <a:srgbClr val="6D93D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229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430213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302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302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302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302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31053" algn="l" defTabSz="43105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</a:defRPr>
      </a:lvl6pPr>
      <a:lvl7pPr marL="862105" algn="l" defTabSz="43105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</a:defRPr>
      </a:lvl7pPr>
      <a:lvl8pPr marL="1293158" algn="l" defTabSz="43105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</a:defRPr>
      </a:lvl8pPr>
      <a:lvl9pPr marL="1724210" algn="l" defTabSz="43105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charset="0"/>
        </a:defRPr>
      </a:lvl9pPr>
    </p:titleStyle>
    <p:bodyStyle>
      <a:lvl1pPr marL="322263" indent="-322263" algn="l" defTabSz="430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00088" indent="-268288" algn="l" defTabSz="430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076325" indent="-214313" algn="l" defTabSz="430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08125" indent="-214313" algn="l" defTabSz="430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938338" indent="-214313" algn="l" defTabSz="430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70789" indent="-215526" algn="l" defTabSz="4310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01842" indent="-215526" algn="l" defTabSz="4310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32895" indent="-215526" algn="l" defTabSz="4310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63947" indent="-215526" algn="l" defTabSz="4310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053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105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158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210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63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316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368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421" algn="l" defTabSz="43105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4"/>
          <p:cNvSpPr>
            <a:spLocks noGrp="1"/>
          </p:cNvSpPr>
          <p:nvPr>
            <p:ph type="body" sz="quarter" idx="4294967295"/>
          </p:nvPr>
        </p:nvSpPr>
        <p:spPr bwMode="auto">
          <a:xfrm>
            <a:off x="-1" y="1641475"/>
            <a:ext cx="8229601" cy="45131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The Business Aviation Perspective</a:t>
            </a:r>
          </a:p>
          <a:p>
            <a:pPr lvl="0" algn="ctr"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presented by </a:t>
            </a:r>
          </a:p>
          <a:p>
            <a:pPr lvl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Captain </a:t>
            </a:r>
            <a:r>
              <a:rPr lang="en-US" sz="2800" dirty="0" smtClean="0">
                <a:solidFill>
                  <a:srgbClr val="0070C0"/>
                </a:solidFill>
              </a:rPr>
              <a:t>Gabriel Thomas </a:t>
            </a:r>
            <a:r>
              <a:rPr lang="en-US" sz="2800" smtClean="0">
                <a:solidFill>
                  <a:srgbClr val="0070C0"/>
                </a:solidFill>
              </a:rPr>
              <a:t>Boyda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/ MJETS*</a:t>
            </a:r>
          </a:p>
          <a:p>
            <a:pPr lvl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representing </a:t>
            </a:r>
          </a:p>
          <a:p>
            <a:pPr lvl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the</a:t>
            </a:r>
          </a:p>
          <a:p>
            <a:pPr lvl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International Business Aviation Council</a:t>
            </a:r>
          </a:p>
          <a:p>
            <a:pPr lvl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</a:t>
            </a:r>
          </a:p>
          <a:p>
            <a:pPr lvl="0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* A Member of the Asian Business Aviation </a:t>
            </a:r>
            <a:r>
              <a:rPr lang="en-US" sz="2000" dirty="0" err="1" smtClean="0">
                <a:solidFill>
                  <a:srgbClr val="0070C0"/>
                </a:solidFill>
              </a:rPr>
              <a:t>Associaition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985" y="1259175"/>
            <a:ext cx="73034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0070C0"/>
                </a:solidFill>
              </a:rPr>
              <a:t>IBAC</a:t>
            </a:r>
          </a:p>
          <a:p>
            <a:pPr algn="ctr"/>
            <a:endParaRPr lang="en-CA" sz="3600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supports performance-based approach    for COM, NAV &amp; SURV</a:t>
            </a:r>
          </a:p>
          <a:p>
            <a:pPr>
              <a:buFontTx/>
              <a:buChar char="-"/>
            </a:pPr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recognizes need for airborne system certification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recognizes need for specific ops approvals i.e. RNP AR APCH</a:t>
            </a:r>
          </a:p>
          <a:p>
            <a:pPr>
              <a:buFontTx/>
              <a:buChar char="-"/>
            </a:pPr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endorses requirement for flight crew training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923" y="1488831"/>
            <a:ext cx="7186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0070C0"/>
                </a:solidFill>
              </a:rPr>
              <a:t>IBAC</a:t>
            </a:r>
          </a:p>
          <a:p>
            <a:pPr algn="ctr"/>
            <a:endParaRPr lang="en-CA" sz="36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advocates relaxation of need for ops approvals as PBN becomes progressively embedded in Instrument Ratings</a:t>
            </a:r>
          </a:p>
          <a:p>
            <a:pPr>
              <a:buFontTx/>
              <a:buChar char="-"/>
            </a:pPr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is conscious of burden ops approvals impose on regulators and operators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1323" y="1500554"/>
            <a:ext cx="719796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 smtClean="0">
                <a:solidFill>
                  <a:srgbClr val="0070C0"/>
                </a:solidFill>
              </a:rPr>
              <a:t>RNP 1 based SIDs/STARs</a:t>
            </a:r>
          </a:p>
          <a:p>
            <a:pPr algn="ctr"/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a number of  in-service  business aircraft will require upgrades to become RNP 1 compliant</a:t>
            </a:r>
          </a:p>
          <a:p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replacement of RNAV 1 SIDs/STARs by RNP 1 SIDs/STARs has disadvantaged many business aircraft </a:t>
            </a:r>
          </a:p>
          <a:p>
            <a:pPr>
              <a:buFontTx/>
              <a:buChar char="-"/>
            </a:pPr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reveals need for prior consultation with operators and impact assessment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3323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PBN Implementation</a:t>
            </a:r>
          </a:p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In</a:t>
            </a:r>
          </a:p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En-route Oceanic Airspace</a:t>
            </a:r>
          </a:p>
          <a:p>
            <a:pPr algn="ctr">
              <a:buFontTx/>
              <a:buNone/>
            </a:pPr>
            <a:endParaRPr lang="en-CA" sz="2400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widespread business aircraft RNP 10 compliance , many capable of RNP 4 compliance w/out upgrade</a:t>
            </a:r>
          </a:p>
          <a:p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upgrades for RNP 4 compliance will be required and take time, likewise RNP 2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261" y="1524000"/>
            <a:ext cx="72214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PBN Implementation</a:t>
            </a:r>
          </a:p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In</a:t>
            </a:r>
          </a:p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En-route Oceanic Airspace</a:t>
            </a:r>
          </a:p>
          <a:p>
            <a:endParaRPr lang="en-CA" sz="2400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prior to introduction of such mandates consultation with operators and a rigorous analysis of impact on operators is essential</a:t>
            </a:r>
          </a:p>
          <a:p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advocate implementation phasing by airspace stratification (lateral &amp; /or vertical limits)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092" y="1453661"/>
            <a:ext cx="72917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CA" sz="2000" b="1" dirty="0" smtClean="0">
                <a:solidFill>
                  <a:srgbClr val="0070C0"/>
                </a:solidFill>
              </a:rPr>
              <a:t>PBN Implementation</a:t>
            </a:r>
          </a:p>
          <a:p>
            <a:pPr algn="ctr">
              <a:buFontTx/>
              <a:buNone/>
            </a:pPr>
            <a:r>
              <a:rPr lang="en-CA" sz="2000" b="1" dirty="0" smtClean="0">
                <a:solidFill>
                  <a:srgbClr val="0070C0"/>
                </a:solidFill>
              </a:rPr>
              <a:t>In</a:t>
            </a:r>
          </a:p>
          <a:p>
            <a:pPr algn="ctr">
              <a:buFontTx/>
              <a:buNone/>
            </a:pPr>
            <a:r>
              <a:rPr lang="en-CA" sz="2000" b="1" dirty="0" smtClean="0">
                <a:solidFill>
                  <a:srgbClr val="0070C0"/>
                </a:solidFill>
              </a:rPr>
              <a:t>En-route Oceanic Airspace</a:t>
            </a:r>
          </a:p>
          <a:p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000" dirty="0" smtClean="0">
                <a:solidFill>
                  <a:srgbClr val="0070C0"/>
                </a:solidFill>
              </a:rPr>
              <a:t> implementation involving high seas airspace must be in accordance with Regional Supplementary Procedures (SUPPS)</a:t>
            </a:r>
          </a:p>
          <a:p>
            <a:pPr>
              <a:buFontTx/>
              <a:buChar char="-"/>
            </a:pPr>
            <a:endParaRPr lang="en-CA" sz="2000" dirty="0" smtClean="0">
              <a:solidFill>
                <a:srgbClr val="0070C0"/>
              </a:solidFill>
            </a:endParaRPr>
          </a:p>
          <a:p>
            <a:r>
              <a:rPr lang="en-CA" sz="2000" dirty="0" smtClean="0">
                <a:solidFill>
                  <a:srgbClr val="0070C0"/>
                </a:solidFill>
              </a:rPr>
              <a:t>- SUPPS must contain planned implementation date(s) and prescribe RNP, RCP &amp; RSP by  FIR/ATS Route or airspace lateral /vertical delineation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6062"/>
            <a:ext cx="7186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CA" sz="2000" b="1" dirty="0" smtClean="0">
                <a:solidFill>
                  <a:srgbClr val="0070C0"/>
                </a:solidFill>
              </a:rPr>
              <a:t>PBN Implementation</a:t>
            </a:r>
          </a:p>
          <a:p>
            <a:pPr algn="ctr">
              <a:buFontTx/>
              <a:buNone/>
            </a:pPr>
            <a:r>
              <a:rPr lang="en-CA" sz="2000" b="1" dirty="0" smtClean="0">
                <a:solidFill>
                  <a:srgbClr val="0070C0"/>
                </a:solidFill>
              </a:rPr>
              <a:t>In</a:t>
            </a:r>
          </a:p>
          <a:p>
            <a:pPr algn="ctr">
              <a:buFontTx/>
              <a:buNone/>
            </a:pPr>
            <a:r>
              <a:rPr lang="en-CA" sz="2000" b="1" dirty="0" smtClean="0">
                <a:solidFill>
                  <a:srgbClr val="0070C0"/>
                </a:solidFill>
              </a:rPr>
              <a:t>En-route Oceanic Airspace</a:t>
            </a:r>
          </a:p>
          <a:p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SUPPs content must be simple, concise and in a consolidated (? tabular) format</a:t>
            </a:r>
          </a:p>
          <a:p>
            <a:endParaRPr lang="en-CA" sz="24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rgbClr val="0070C0"/>
                </a:solidFill>
              </a:rPr>
              <a:t> </a:t>
            </a:r>
            <a:r>
              <a:rPr lang="en-CA" sz="2400" b="1" dirty="0" smtClean="0">
                <a:solidFill>
                  <a:srgbClr val="0070C0"/>
                </a:solidFill>
              </a:rPr>
              <a:t>respect by States for the established ICAO formalities is essential for the integrity of the Global Air Navigation Plan(GANP) and the integrity of the ASBU concept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644170"/>
            <a:ext cx="41148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</a:pPr>
            <a:endParaRPr lang="en-CA" sz="2400" dirty="0" smtClean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Thank you !</a:t>
            </a:r>
          </a:p>
          <a:p>
            <a:pPr algn="ctr">
              <a:buFontTx/>
              <a:buNone/>
            </a:pPr>
            <a:endParaRPr lang="en-CA" sz="2400" b="1" dirty="0" smtClean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r>
              <a:rPr lang="en-CA" sz="2400" b="1" dirty="0" smtClean="0">
                <a:solidFill>
                  <a:srgbClr val="0070C0"/>
                </a:solidFill>
              </a:rPr>
              <a:t>Q &amp; A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Day 1 - Presentations</Category>
    <Type_x0020_Name xmlns="2b0c29a6-a2e0-472b-bfb4-397922b0132f">2015-PBN</Type_x0020_Name>
    <Presenter xmlns="2b0c29a6-a2e0-472b-bfb4-397922b0132f">IBAC</Presenter>
    <Update_x0020_Date xmlns="2b0c29a6-a2e0-472b-bfb4-397922b0132f">08 Jun. 2015</Update_x0020_Date>
    <Number xmlns="2b0c29a6-a2e0-472b-bfb4-397922b0132f">1-4</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01BD9EE357114084A1A197DB4FC354" ma:contentTypeVersion="5" ma:contentTypeDescription="Create a new document." ma:contentTypeScope="" ma:versionID="7e67836c0b9aba9a4c14681921e578b0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3ED42B-15F4-4EEA-8ECB-6EFA421848E6}"/>
</file>

<file path=customXml/itemProps2.xml><?xml version="1.0" encoding="utf-8"?>
<ds:datastoreItem xmlns:ds="http://schemas.openxmlformats.org/officeDocument/2006/customXml" ds:itemID="{95577852-1E6B-4B6E-98C2-40A624E923A9}"/>
</file>

<file path=customXml/itemProps3.xml><?xml version="1.0" encoding="utf-8"?>
<ds:datastoreItem xmlns:ds="http://schemas.openxmlformats.org/officeDocument/2006/customXml" ds:itemID="{A7D3296D-E896-4CAC-8E0F-A9FF9D93FC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6640</TotalTime>
  <Words>349</Words>
  <Application>Microsoft Macintosh PowerPoint</Application>
  <PresentationFormat>Custom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.Mach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Aviation Perspective</dc:title>
  <dc:creator>Mike Vlieghe</dc:creator>
  <cp:lastModifiedBy>Van Schunhsri</cp:lastModifiedBy>
  <cp:revision>108</cp:revision>
  <dcterms:created xsi:type="dcterms:W3CDTF">2010-06-04T07:28:39Z</dcterms:created>
  <dcterms:modified xsi:type="dcterms:W3CDTF">2015-06-07T10:58:07Z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0x010100EB01BD9EE357114084A1A197DB4FC354</vt:lpwstr>
  </property>
</Properties>
</file>